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x="18288000" cy="10287000"/>
  <p:notesSz cx="6858000" cy="9144000"/>
  <p:embeddedFontLst>
    <p:embeddedFont>
      <p:font typeface="Poppins Bold" charset="1" panose="00000800000000000000"/>
      <p:regular r:id="rId21"/>
    </p:embeddedFont>
    <p:embeddedFont>
      <p:font typeface="Canva Sans" charset="1" panose="020B0503030501040103"/>
      <p:regular r:id="rId22"/>
    </p:embeddedFont>
    <p:embeddedFont>
      <p:font typeface="Poppins Semi-Bold" charset="1" panose="00000700000000000000"/>
      <p:regular r:id="rId23"/>
    </p:embeddedFont>
    <p:embeddedFont>
      <p:font typeface="Poppins Italics" charset="1" panose="00000500000000000000"/>
      <p:regular r:id="rId24"/>
    </p:embeddedFont>
    <p:embeddedFont>
      <p:font typeface="Poppins" charset="1" panose="00000500000000000000"/>
      <p:regular r:id="rId25"/>
    </p:embeddedFont>
    <p:embeddedFont>
      <p:font typeface="Canva Sans Bold" charset="1" panose="020B0803030501040103"/>
      <p:regular r:id="rId26"/>
    </p:embeddedFont>
    <p:embeddedFont>
      <p:font typeface="Canva Sans Bold Italics" charset="1" panose="020B0803030501040103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png" Type="http://schemas.openxmlformats.org/officeDocument/2006/relationships/image"/><Relationship Id="rId4" Target="../media/image7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png" Type="http://schemas.openxmlformats.org/officeDocument/2006/relationships/image"/><Relationship Id="rId4" Target="../media/image5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png" Type="http://schemas.openxmlformats.org/officeDocument/2006/relationships/image"/><Relationship Id="rId4" Target="../media/image6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535077" y="-8170748"/>
            <a:ext cx="17311428" cy="19067199"/>
          </a:xfrm>
          <a:custGeom>
            <a:avLst/>
            <a:gdLst/>
            <a:ahLst/>
            <a:cxnLst/>
            <a:rect r="r" b="b" t="t" l="l"/>
            <a:pathLst>
              <a:path h="19067199" w="17311428">
                <a:moveTo>
                  <a:pt x="0" y="0"/>
                </a:moveTo>
                <a:lnTo>
                  <a:pt x="17311427" y="0"/>
                </a:lnTo>
                <a:lnTo>
                  <a:pt x="17311427" y="19067199"/>
                </a:lnTo>
                <a:lnTo>
                  <a:pt x="0" y="190671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535077" y="1527810"/>
            <a:ext cx="14130952" cy="3615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180"/>
              </a:lnSpc>
            </a:pPr>
            <a:r>
              <a:rPr lang="en-US" sz="9000" b="true">
                <a:solidFill>
                  <a:srgbClr val="DEE5FF"/>
                </a:solidFill>
                <a:latin typeface="Poppins Bold"/>
                <a:ea typeface="Poppins Bold"/>
                <a:cs typeface="Poppins Bold"/>
                <a:sym typeface="Poppins Bold"/>
              </a:rPr>
              <a:t>Construction of </a:t>
            </a:r>
          </a:p>
          <a:p>
            <a:pPr algn="l">
              <a:lnSpc>
                <a:spcPts val="9180"/>
              </a:lnSpc>
            </a:pPr>
            <a:r>
              <a:rPr lang="en-US" sz="9000" b="true">
                <a:solidFill>
                  <a:srgbClr val="DEE5FF"/>
                </a:solidFill>
                <a:latin typeface="Poppins Bold"/>
                <a:ea typeface="Poppins Bold"/>
                <a:cs typeface="Poppins Bold"/>
                <a:sym typeface="Poppins Bold"/>
              </a:rPr>
              <a:t>ISTs In Bubble-Sort Networks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535077" y="7499389"/>
            <a:ext cx="10075158" cy="17589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2"/>
              </a:lnSpc>
            </a:pPr>
            <a:r>
              <a:rPr lang="en-US" sz="2001">
                <a:solidFill>
                  <a:srgbClr val="DEE5FF"/>
                </a:solidFill>
                <a:latin typeface="Canva Sans"/>
                <a:ea typeface="Canva Sans"/>
                <a:cs typeface="Canva Sans"/>
                <a:sym typeface="Canva Sans"/>
              </a:rPr>
              <a:t>Hafsa Imtiaz   (22i-0959)</a:t>
            </a:r>
          </a:p>
          <a:p>
            <a:pPr algn="l">
              <a:lnSpc>
                <a:spcPts val="2802"/>
              </a:lnSpc>
            </a:pPr>
            <a:r>
              <a:rPr lang="en-US" sz="2001">
                <a:solidFill>
                  <a:srgbClr val="DEE5FF"/>
                </a:solidFill>
                <a:latin typeface="Canva Sans"/>
                <a:ea typeface="Canva Sans"/>
                <a:cs typeface="Canva Sans"/>
                <a:sym typeface="Canva Sans"/>
              </a:rPr>
              <a:t>Areen Zainab  (22i-1115)</a:t>
            </a:r>
          </a:p>
          <a:p>
            <a:pPr algn="l">
              <a:lnSpc>
                <a:spcPts val="2802"/>
              </a:lnSpc>
              <a:spcBef>
                <a:spcPct val="0"/>
              </a:spcBef>
            </a:pPr>
            <a:r>
              <a:rPr lang="en-US" sz="2001">
                <a:solidFill>
                  <a:srgbClr val="DEE5FF"/>
                </a:solidFill>
                <a:latin typeface="Canva Sans"/>
                <a:ea typeface="Canva Sans"/>
                <a:cs typeface="Canva Sans"/>
                <a:sym typeface="Canva Sans"/>
              </a:rPr>
              <a:t>Areeba Riaz     (22i-1244)</a:t>
            </a:r>
          </a:p>
          <a:p>
            <a:pPr algn="l">
              <a:lnSpc>
                <a:spcPts val="2802"/>
              </a:lnSpc>
              <a:spcBef>
                <a:spcPct val="0"/>
              </a:spcBef>
            </a:pPr>
          </a:p>
          <a:p>
            <a:pPr algn="l">
              <a:lnSpc>
                <a:spcPts val="2802"/>
              </a:lnSpc>
              <a:spcBef>
                <a:spcPct val="0"/>
              </a:spcBef>
            </a:pPr>
            <a:r>
              <a:rPr lang="en-US" sz="2001">
                <a:solidFill>
                  <a:srgbClr val="DEE5FF"/>
                </a:solidFill>
                <a:latin typeface="Canva Sans"/>
                <a:ea typeface="Canva Sans"/>
                <a:cs typeface="Canva Sans"/>
                <a:sym typeface="Canva Sans"/>
              </a:rPr>
              <a:t>Parallel &amp; Distributed Computing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9361748" y="1362852"/>
            <a:ext cx="7471791" cy="8229600"/>
          </a:xfrm>
          <a:custGeom>
            <a:avLst/>
            <a:gdLst/>
            <a:ahLst/>
            <a:cxnLst/>
            <a:rect r="r" b="b" t="t" l="l"/>
            <a:pathLst>
              <a:path h="8229600" w="7471791">
                <a:moveTo>
                  <a:pt x="0" y="0"/>
                </a:moveTo>
                <a:lnTo>
                  <a:pt x="7471791" y="0"/>
                </a:lnTo>
                <a:lnTo>
                  <a:pt x="747179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535077" y="5381028"/>
            <a:ext cx="10075158" cy="9054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42"/>
              </a:lnSpc>
              <a:spcBef>
                <a:spcPct val="0"/>
              </a:spcBef>
            </a:pPr>
            <a:r>
              <a:rPr lang="en-US" sz="2601">
                <a:solidFill>
                  <a:srgbClr val="DEE5FF"/>
                </a:solidFill>
                <a:latin typeface="Canva Sans"/>
                <a:ea typeface="Canva Sans"/>
                <a:cs typeface="Canva Sans"/>
                <a:sym typeface="Canva Sans"/>
              </a:rPr>
              <a:t>Scalable Construction and Parallelization using MPI, OpenMP, and METIS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2717021" y="-2013837"/>
            <a:ext cx="21100402" cy="13214127"/>
          </a:xfrm>
          <a:custGeom>
            <a:avLst/>
            <a:gdLst/>
            <a:ahLst/>
            <a:cxnLst/>
            <a:rect r="r" b="b" t="t" l="l"/>
            <a:pathLst>
              <a:path h="13214127" w="21100402">
                <a:moveTo>
                  <a:pt x="21100402" y="13214127"/>
                </a:moveTo>
                <a:lnTo>
                  <a:pt x="0" y="13214127"/>
                </a:lnTo>
                <a:lnTo>
                  <a:pt x="0" y="0"/>
                </a:lnTo>
                <a:lnTo>
                  <a:pt x="21100402" y="0"/>
                </a:lnTo>
                <a:lnTo>
                  <a:pt x="21100402" y="13214127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-6759867">
            <a:off x="-8608922" y="629676"/>
            <a:ext cx="21100402" cy="13214127"/>
          </a:xfrm>
          <a:custGeom>
            <a:avLst/>
            <a:gdLst/>
            <a:ahLst/>
            <a:cxnLst/>
            <a:rect r="r" b="b" t="t" l="l"/>
            <a:pathLst>
              <a:path h="13214127" w="21100402">
                <a:moveTo>
                  <a:pt x="21100402" y="13214127"/>
                </a:moveTo>
                <a:lnTo>
                  <a:pt x="0" y="13214127"/>
                </a:lnTo>
                <a:lnTo>
                  <a:pt x="0" y="0"/>
                </a:lnTo>
                <a:lnTo>
                  <a:pt x="21100402" y="0"/>
                </a:lnTo>
                <a:lnTo>
                  <a:pt x="21100402" y="13214127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9205315">
            <a:off x="10308261" y="-3086100"/>
            <a:ext cx="9212239" cy="8229600"/>
          </a:xfrm>
          <a:custGeom>
            <a:avLst/>
            <a:gdLst/>
            <a:ahLst/>
            <a:cxnLst/>
            <a:rect r="r" b="b" t="t" l="l"/>
            <a:pathLst>
              <a:path h="8229600" w="9212239">
                <a:moveTo>
                  <a:pt x="0" y="0"/>
                </a:moveTo>
                <a:lnTo>
                  <a:pt x="9212239" y="0"/>
                </a:lnTo>
                <a:lnTo>
                  <a:pt x="921223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2727325"/>
            <a:ext cx="16230600" cy="6530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9" indent="-269875" lvl="1">
              <a:lnSpc>
                <a:spcPts val="3999"/>
              </a:lnSpc>
              <a:buFont typeface="Arial"/>
              <a:buChar char="•"/>
            </a:pPr>
            <a:r>
              <a:rPr lang="en-US" b="true" sz="2499" i="true">
                <a:solidFill>
                  <a:srgbClr val="FFFFFF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Challenge: </a:t>
            </a:r>
            <a:r>
              <a:rPr lang="en-US" sz="24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Bubble-sort network size (n!) makes naive partitioning impractical.</a:t>
            </a:r>
          </a:p>
          <a:p>
            <a:pPr algn="l">
              <a:lnSpc>
                <a:spcPts val="3999"/>
              </a:lnSpc>
            </a:pPr>
          </a:p>
          <a:p>
            <a:pPr algn="l" marL="539749" indent="-269875" lvl="1">
              <a:lnSpc>
                <a:spcPts val="3999"/>
              </a:lnSpc>
              <a:buFont typeface="Arial"/>
              <a:buChar char="•"/>
            </a:pPr>
            <a:r>
              <a:rPr lang="en-US" b="true" sz="2499" i="true">
                <a:solidFill>
                  <a:srgbClr val="FFFFFF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Solution:</a:t>
            </a:r>
            <a:r>
              <a:rPr lang="en-US" sz="24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24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METIS graph partitioning for intelligent workload distribution.</a:t>
            </a:r>
          </a:p>
          <a:p>
            <a:pPr algn="l">
              <a:lnSpc>
                <a:spcPts val="3999"/>
              </a:lnSpc>
            </a:pPr>
          </a:p>
          <a:p>
            <a:pPr algn="l" marL="539749" indent="-269875" lvl="1">
              <a:lnSpc>
                <a:spcPts val="3999"/>
              </a:lnSpc>
              <a:buFont typeface="Arial"/>
              <a:buChar char="•"/>
            </a:pPr>
            <a:r>
              <a:rPr lang="en-US" b="true" sz="2499" i="true">
                <a:solidFill>
                  <a:srgbClr val="FFFFFF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Benefits of METIS:</a:t>
            </a:r>
          </a:p>
          <a:p>
            <a:pPr algn="l" marL="1079499" indent="-359833" lvl="2">
              <a:lnSpc>
                <a:spcPts val="3999"/>
              </a:lnSpc>
              <a:buFont typeface="Arial"/>
              <a:buChar char="⚬"/>
            </a:pPr>
            <a:r>
              <a:rPr lang="en-US" sz="24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Creates bal</a:t>
            </a:r>
            <a:r>
              <a:rPr lang="en-US" sz="24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anced</a:t>
            </a:r>
            <a:r>
              <a:rPr lang="en-US" sz="24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partitions with minimal communication boundaries</a:t>
            </a:r>
          </a:p>
          <a:p>
            <a:pPr algn="l" marL="1079499" indent="-359833" lvl="2">
              <a:lnSpc>
                <a:spcPts val="3999"/>
              </a:lnSpc>
              <a:buFont typeface="Arial"/>
              <a:buChar char="⚬"/>
            </a:pPr>
            <a:r>
              <a:rPr lang="en-US" sz="24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Pr</a:t>
            </a:r>
            <a:r>
              <a:rPr lang="en-US" sz="24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es</a:t>
            </a:r>
            <a:r>
              <a:rPr lang="en-US" sz="24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erves graph structure locality</a:t>
            </a:r>
          </a:p>
          <a:p>
            <a:pPr algn="l" marL="1079499" indent="-359833" lvl="2">
              <a:lnSpc>
                <a:spcPts val="3999"/>
              </a:lnSpc>
              <a:buFont typeface="Arial"/>
              <a:buChar char="⚬"/>
            </a:pPr>
            <a:r>
              <a:rPr lang="en-US" sz="24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Scales to very large graphs</a:t>
            </a:r>
          </a:p>
          <a:p>
            <a:pPr algn="l">
              <a:lnSpc>
                <a:spcPts val="3999"/>
              </a:lnSpc>
            </a:pPr>
          </a:p>
          <a:p>
            <a:pPr algn="l" marL="539749" indent="-269875" lvl="1">
              <a:lnSpc>
                <a:spcPts val="3999"/>
              </a:lnSpc>
              <a:buFont typeface="Arial"/>
              <a:buChar char="•"/>
            </a:pPr>
            <a:r>
              <a:rPr lang="en-US" b="true" sz="2499" i="true">
                <a:solidFill>
                  <a:srgbClr val="FFFFFF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P</a:t>
            </a:r>
            <a:r>
              <a:rPr lang="en-US" b="true" sz="2499" i="true">
                <a:solidFill>
                  <a:srgbClr val="FFFFFF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artitioning Strategy:</a:t>
            </a:r>
          </a:p>
          <a:p>
            <a:pPr algn="l" marL="1079499" indent="-359833" lvl="2">
              <a:lnSpc>
                <a:spcPts val="3999"/>
              </a:lnSpc>
              <a:buFont typeface="Arial"/>
              <a:buChar char="⚬"/>
            </a:pPr>
            <a:r>
              <a:rPr lang="en-US" sz="24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Implicit graph generation to avoid storing entire structure</a:t>
            </a:r>
          </a:p>
          <a:p>
            <a:pPr algn="l" marL="1079499" indent="-359833" lvl="2">
              <a:lnSpc>
                <a:spcPts val="3999"/>
              </a:lnSpc>
              <a:buFont typeface="Arial"/>
              <a:buChar char="⚬"/>
            </a:pPr>
            <a:r>
              <a:rPr lang="en-US" sz="24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Partition based on permutatio</a:t>
            </a:r>
            <a:r>
              <a:rPr lang="en-US" sz="24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n properties to exploit structure</a:t>
            </a:r>
          </a:p>
          <a:p>
            <a:pPr algn="l" marL="1079499" indent="-359833" lvl="2">
              <a:lnSpc>
                <a:spcPts val="3999"/>
              </a:lnSpc>
              <a:buFont typeface="Arial"/>
              <a:buChar char="⚬"/>
            </a:pPr>
            <a:r>
              <a:rPr lang="en-US" sz="24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Minimize cut edges while maintaining load balance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23425" y="1362675"/>
            <a:ext cx="16035875" cy="10075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99"/>
              </a:lnSpc>
            </a:pPr>
            <a:r>
              <a:rPr lang="en-US" sz="6229" b="true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Graph Partitioning Approach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2717021" y="-2013837"/>
            <a:ext cx="21100402" cy="13214127"/>
          </a:xfrm>
          <a:custGeom>
            <a:avLst/>
            <a:gdLst/>
            <a:ahLst/>
            <a:cxnLst/>
            <a:rect r="r" b="b" t="t" l="l"/>
            <a:pathLst>
              <a:path h="13214127" w="21100402">
                <a:moveTo>
                  <a:pt x="21100402" y="13214127"/>
                </a:moveTo>
                <a:lnTo>
                  <a:pt x="0" y="13214127"/>
                </a:lnTo>
                <a:lnTo>
                  <a:pt x="0" y="0"/>
                </a:lnTo>
                <a:lnTo>
                  <a:pt x="21100402" y="0"/>
                </a:lnTo>
                <a:lnTo>
                  <a:pt x="21100402" y="13214127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-6759867">
            <a:off x="-8608922" y="629676"/>
            <a:ext cx="21100402" cy="13214127"/>
          </a:xfrm>
          <a:custGeom>
            <a:avLst/>
            <a:gdLst/>
            <a:ahLst/>
            <a:cxnLst/>
            <a:rect r="r" b="b" t="t" l="l"/>
            <a:pathLst>
              <a:path h="13214127" w="21100402">
                <a:moveTo>
                  <a:pt x="21100402" y="13214127"/>
                </a:moveTo>
                <a:lnTo>
                  <a:pt x="0" y="13214127"/>
                </a:lnTo>
                <a:lnTo>
                  <a:pt x="0" y="0"/>
                </a:lnTo>
                <a:lnTo>
                  <a:pt x="21100402" y="0"/>
                </a:lnTo>
                <a:lnTo>
                  <a:pt x="21100402" y="13214127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9205315">
            <a:off x="10308261" y="-3086100"/>
            <a:ext cx="9212239" cy="8229600"/>
          </a:xfrm>
          <a:custGeom>
            <a:avLst/>
            <a:gdLst/>
            <a:ahLst/>
            <a:cxnLst/>
            <a:rect r="r" b="b" t="t" l="l"/>
            <a:pathLst>
              <a:path h="8229600" w="9212239">
                <a:moveTo>
                  <a:pt x="0" y="0"/>
                </a:moveTo>
                <a:lnTo>
                  <a:pt x="9212239" y="0"/>
                </a:lnTo>
                <a:lnTo>
                  <a:pt x="921223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621432" y="6261100"/>
            <a:ext cx="17502443" cy="2997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9" indent="-269875" lvl="1">
              <a:lnSpc>
                <a:spcPts val="3999"/>
              </a:lnSpc>
              <a:buFont typeface="Arial"/>
              <a:buChar char="•"/>
            </a:pPr>
            <a:r>
              <a:rPr lang="en-US" b="true" sz="2499" i="true">
                <a:solidFill>
                  <a:srgbClr val="FFFFFF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Strategy Overview:</a:t>
            </a:r>
          </a:p>
          <a:p>
            <a:pPr algn="l" marL="1079499" indent="-359833" lvl="2">
              <a:lnSpc>
                <a:spcPts val="3999"/>
              </a:lnSpc>
              <a:buFont typeface="Arial"/>
              <a:buChar char="⚬"/>
            </a:pPr>
            <a:r>
              <a:rPr lang="en-US" sz="24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Partition the Bubble-Sort Network using METIS.</a:t>
            </a:r>
          </a:p>
          <a:p>
            <a:pPr algn="l" marL="1079499" indent="-359833" lvl="2">
              <a:lnSpc>
                <a:spcPts val="3999"/>
              </a:lnSpc>
              <a:buFont typeface="Arial"/>
              <a:buChar char="⚬"/>
            </a:pPr>
            <a:r>
              <a:rPr lang="en-US" sz="24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</a:t>
            </a:r>
            <a:r>
              <a:rPr lang="en-US" sz="24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ssign partitions to MPI processes.</a:t>
            </a:r>
          </a:p>
          <a:p>
            <a:pPr algn="l" marL="1079499" indent="-359833" lvl="2">
              <a:lnSpc>
                <a:spcPts val="3999"/>
              </a:lnSpc>
              <a:buFont typeface="Arial"/>
              <a:buChar char="⚬"/>
            </a:pPr>
            <a:r>
              <a:rPr lang="en-US" sz="24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Within</a:t>
            </a:r>
            <a:r>
              <a:rPr lang="en-US" sz="24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each process, use OpenMP threads for node-level parallelism.</a:t>
            </a:r>
          </a:p>
          <a:p>
            <a:pPr algn="l" marL="1079499" indent="-359833" lvl="2">
              <a:lnSpc>
                <a:spcPts val="3999"/>
              </a:lnSpc>
              <a:buFont typeface="Arial"/>
              <a:buChar char="⚬"/>
            </a:pPr>
            <a:r>
              <a:rPr lang="en-US" sz="24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Each thread/node applies parent selection rules independently. </a:t>
            </a:r>
          </a:p>
          <a:p>
            <a:pPr algn="l">
              <a:lnSpc>
                <a:spcPts val="3999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1348349"/>
            <a:ext cx="15522745" cy="10075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99"/>
              </a:lnSpc>
            </a:pPr>
            <a:r>
              <a:rPr lang="en-US" sz="6229" b="true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Our Parallelization Strategy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21432" y="3299414"/>
            <a:ext cx="16637868" cy="2492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9" indent="-269875" lvl="1">
              <a:lnSpc>
                <a:spcPts val="3999"/>
              </a:lnSpc>
              <a:buFont typeface="Arial"/>
              <a:buChar char="•"/>
            </a:pPr>
            <a:r>
              <a:rPr lang="en-US" b="true" sz="2499" i="true">
                <a:solidFill>
                  <a:srgbClr val="FFFFFF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Tools We Use:</a:t>
            </a:r>
          </a:p>
          <a:p>
            <a:pPr algn="l" marL="1079499" indent="-359833" lvl="2">
              <a:lnSpc>
                <a:spcPts val="3999"/>
              </a:lnSpc>
              <a:buFont typeface="Arial"/>
              <a:buChar char="⚬"/>
            </a:pPr>
            <a:r>
              <a:rPr lang="en-US" sz="24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MPI – For distributed-memory parallelism (multiple machines or processes).</a:t>
            </a:r>
          </a:p>
          <a:p>
            <a:pPr algn="l" marL="1079499" indent="-359833" lvl="2">
              <a:lnSpc>
                <a:spcPts val="3999"/>
              </a:lnSpc>
              <a:buFont typeface="Arial"/>
              <a:buChar char="⚬"/>
            </a:pPr>
            <a:r>
              <a:rPr lang="en-US" sz="24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OpenMP – For shared-memory parallelism (within a single machine).</a:t>
            </a:r>
          </a:p>
          <a:p>
            <a:pPr algn="l" marL="1079499" indent="-359833" lvl="2">
              <a:lnSpc>
                <a:spcPts val="3999"/>
              </a:lnSpc>
              <a:buFont typeface="Arial"/>
              <a:buChar char="⚬"/>
            </a:pPr>
            <a:r>
              <a:rPr lang="en-US" sz="24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METIS – For efficient graph partitioning.</a:t>
            </a:r>
          </a:p>
          <a:p>
            <a:pPr algn="l">
              <a:lnSpc>
                <a:spcPts val="3999"/>
              </a:lnSpc>
            </a:pP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2717021" y="-2013837"/>
            <a:ext cx="21100402" cy="13214127"/>
          </a:xfrm>
          <a:custGeom>
            <a:avLst/>
            <a:gdLst/>
            <a:ahLst/>
            <a:cxnLst/>
            <a:rect r="r" b="b" t="t" l="l"/>
            <a:pathLst>
              <a:path h="13214127" w="21100402">
                <a:moveTo>
                  <a:pt x="21100402" y="13214127"/>
                </a:moveTo>
                <a:lnTo>
                  <a:pt x="0" y="13214127"/>
                </a:lnTo>
                <a:lnTo>
                  <a:pt x="0" y="0"/>
                </a:lnTo>
                <a:lnTo>
                  <a:pt x="21100402" y="0"/>
                </a:lnTo>
                <a:lnTo>
                  <a:pt x="21100402" y="13214127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-6759867">
            <a:off x="-8608922" y="629676"/>
            <a:ext cx="21100402" cy="13214127"/>
          </a:xfrm>
          <a:custGeom>
            <a:avLst/>
            <a:gdLst/>
            <a:ahLst/>
            <a:cxnLst/>
            <a:rect r="r" b="b" t="t" l="l"/>
            <a:pathLst>
              <a:path h="13214127" w="21100402">
                <a:moveTo>
                  <a:pt x="21100402" y="13214127"/>
                </a:moveTo>
                <a:lnTo>
                  <a:pt x="0" y="13214127"/>
                </a:lnTo>
                <a:lnTo>
                  <a:pt x="0" y="0"/>
                </a:lnTo>
                <a:lnTo>
                  <a:pt x="21100402" y="0"/>
                </a:lnTo>
                <a:lnTo>
                  <a:pt x="21100402" y="13214127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9205315">
            <a:off x="10308261" y="-3086100"/>
            <a:ext cx="9212239" cy="8229600"/>
          </a:xfrm>
          <a:custGeom>
            <a:avLst/>
            <a:gdLst/>
            <a:ahLst/>
            <a:cxnLst/>
            <a:rect r="r" b="b" t="t" l="l"/>
            <a:pathLst>
              <a:path h="8229600" w="9212239">
                <a:moveTo>
                  <a:pt x="0" y="0"/>
                </a:moveTo>
                <a:lnTo>
                  <a:pt x="9212239" y="0"/>
                </a:lnTo>
                <a:lnTo>
                  <a:pt x="921223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750168" y="1368558"/>
            <a:ext cx="15522745" cy="10075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99"/>
              </a:lnSpc>
            </a:pPr>
            <a:r>
              <a:rPr lang="en-US" sz="6229" b="true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Algorithmic Workflow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650132" y="2450607"/>
            <a:ext cx="16637868" cy="7540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9" indent="-269875" lvl="1">
              <a:lnSpc>
                <a:spcPts val="3999"/>
              </a:lnSpc>
              <a:buFont typeface="Arial"/>
              <a:buChar char="•"/>
            </a:pPr>
            <a:r>
              <a:rPr lang="en-US" b="true" sz="2499" i="true">
                <a:solidFill>
                  <a:srgbClr val="FFFFFF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Initialization Phase:</a:t>
            </a:r>
          </a:p>
          <a:p>
            <a:pPr algn="l" marL="539749" indent="-269875" lvl="1">
              <a:lnSpc>
                <a:spcPts val="39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Partition generation using METIS</a:t>
            </a:r>
          </a:p>
          <a:p>
            <a:pPr algn="l" marL="539749" indent="-269875" lvl="1">
              <a:lnSpc>
                <a:spcPts val="39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Assignment of vertices to processors</a:t>
            </a:r>
          </a:p>
          <a:p>
            <a:pPr algn="l" marL="539749" indent="-269875" lvl="1">
              <a:lnSpc>
                <a:spcPts val="39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Setup of communication structures</a:t>
            </a:r>
          </a:p>
          <a:p>
            <a:pPr algn="l">
              <a:lnSpc>
                <a:spcPts val="3999"/>
              </a:lnSpc>
            </a:pPr>
          </a:p>
          <a:p>
            <a:pPr algn="l" marL="539749" indent="-269875" lvl="1">
              <a:lnSpc>
                <a:spcPts val="3999"/>
              </a:lnSpc>
              <a:buFont typeface="Arial"/>
              <a:buChar char="•"/>
            </a:pPr>
            <a:r>
              <a:rPr lang="en-US" b="true" sz="2499" i="true">
                <a:solidFill>
                  <a:srgbClr val="FFFFFF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Construction Phase:</a:t>
            </a:r>
          </a:p>
          <a:p>
            <a:pPr algn="l" marL="539749" indent="-269875" lvl="1">
              <a:lnSpc>
                <a:spcPts val="39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Level-by-level tree building from root outward</a:t>
            </a:r>
          </a:p>
          <a:p>
            <a:pPr algn="l" marL="539749" indent="-269875" lvl="1">
              <a:lnSpc>
                <a:spcPts val="39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Concurrent processing of vertices at each level</a:t>
            </a:r>
          </a:p>
          <a:p>
            <a:pPr algn="l" marL="539749" indent="-269875" lvl="1">
              <a:lnSpc>
                <a:spcPts val="39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Synchronization at level boundaries</a:t>
            </a:r>
          </a:p>
          <a:p>
            <a:pPr algn="l">
              <a:lnSpc>
                <a:spcPts val="3999"/>
              </a:lnSpc>
            </a:pPr>
          </a:p>
          <a:p>
            <a:pPr algn="l" marL="539749" indent="-269875" lvl="1">
              <a:lnSpc>
                <a:spcPts val="3999"/>
              </a:lnSpc>
              <a:buFont typeface="Arial"/>
              <a:buChar char="•"/>
            </a:pPr>
            <a:r>
              <a:rPr lang="en-US" b="true" sz="2499" i="true">
                <a:solidFill>
                  <a:srgbClr val="FFFFFF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Verification Phase:</a:t>
            </a:r>
          </a:p>
          <a:p>
            <a:pPr algn="l" marL="539749" indent="-269875" lvl="1">
              <a:lnSpc>
                <a:spcPts val="39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Validation of the edge-disjointness property</a:t>
            </a:r>
          </a:p>
          <a:p>
            <a:pPr algn="l" marL="539749" indent="-269875" lvl="1">
              <a:lnSpc>
                <a:spcPts val="39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Tree completeness check</a:t>
            </a:r>
          </a:p>
          <a:p>
            <a:pPr algn="l" marL="539749" indent="-269875" lvl="1">
              <a:lnSpc>
                <a:spcPts val="39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Height and connectivity verification</a:t>
            </a:r>
          </a:p>
          <a:p>
            <a:pPr algn="l">
              <a:lnSpc>
                <a:spcPts val="3999"/>
              </a:lnSpc>
            </a:pP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2717021" y="-2013837"/>
            <a:ext cx="21100402" cy="13214127"/>
          </a:xfrm>
          <a:custGeom>
            <a:avLst/>
            <a:gdLst/>
            <a:ahLst/>
            <a:cxnLst/>
            <a:rect r="r" b="b" t="t" l="l"/>
            <a:pathLst>
              <a:path h="13214127" w="21100402">
                <a:moveTo>
                  <a:pt x="21100402" y="13214127"/>
                </a:moveTo>
                <a:lnTo>
                  <a:pt x="0" y="13214127"/>
                </a:lnTo>
                <a:lnTo>
                  <a:pt x="0" y="0"/>
                </a:lnTo>
                <a:lnTo>
                  <a:pt x="21100402" y="0"/>
                </a:lnTo>
                <a:lnTo>
                  <a:pt x="21100402" y="13214127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-6759867">
            <a:off x="-8608922" y="629676"/>
            <a:ext cx="21100402" cy="13214127"/>
          </a:xfrm>
          <a:custGeom>
            <a:avLst/>
            <a:gdLst/>
            <a:ahLst/>
            <a:cxnLst/>
            <a:rect r="r" b="b" t="t" l="l"/>
            <a:pathLst>
              <a:path h="13214127" w="21100402">
                <a:moveTo>
                  <a:pt x="21100402" y="13214127"/>
                </a:moveTo>
                <a:lnTo>
                  <a:pt x="0" y="13214127"/>
                </a:lnTo>
                <a:lnTo>
                  <a:pt x="0" y="0"/>
                </a:lnTo>
                <a:lnTo>
                  <a:pt x="21100402" y="0"/>
                </a:lnTo>
                <a:lnTo>
                  <a:pt x="21100402" y="13214127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9205315">
            <a:off x="10308261" y="-3086100"/>
            <a:ext cx="9212239" cy="8229600"/>
          </a:xfrm>
          <a:custGeom>
            <a:avLst/>
            <a:gdLst/>
            <a:ahLst/>
            <a:cxnLst/>
            <a:rect r="r" b="b" t="t" l="l"/>
            <a:pathLst>
              <a:path h="8229600" w="9212239">
                <a:moveTo>
                  <a:pt x="0" y="0"/>
                </a:moveTo>
                <a:lnTo>
                  <a:pt x="9212239" y="0"/>
                </a:lnTo>
                <a:lnTo>
                  <a:pt x="921223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269434" y="1567248"/>
            <a:ext cx="9730072" cy="10075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99"/>
              </a:lnSpc>
            </a:pPr>
            <a:r>
              <a:rPr lang="en-US" sz="6229" b="true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Theoretical Analysis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78612" y="4095020"/>
            <a:ext cx="8175367" cy="4810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b="true" sz="3000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Non‑recursive algorithm → </a:t>
            </a:r>
            <a:r>
              <a:rPr lang="en-US" sz="3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each vertex locally picks its parent</a:t>
            </a:r>
          </a:p>
          <a:p>
            <a:pPr algn="l">
              <a:lnSpc>
                <a:spcPts val="4200"/>
              </a:lnSpc>
            </a:pP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b="true" sz="3000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Asymptotically optimal time: </a:t>
            </a:r>
            <a:r>
              <a:rPr lang="en-US" sz="3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O(n · n!) for all n‑1 trees​​</a:t>
            </a:r>
          </a:p>
          <a:p>
            <a:pPr algn="l">
              <a:lnSpc>
                <a:spcPts val="4200"/>
              </a:lnSpc>
            </a:pP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b="true" sz="30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Memory Requirements: </a:t>
            </a:r>
            <a:r>
              <a:rPr lang="en-US" sz="3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O(n!/p) per process plus boundary overhead</a:t>
            </a:r>
          </a:p>
          <a:p>
            <a:pPr algn="l">
              <a:lnSpc>
                <a:spcPts val="4200"/>
              </a:lnSpc>
              <a:spcBef>
                <a:spcPct val="0"/>
              </a:spcBef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9796046" y="3639164"/>
            <a:ext cx="7688870" cy="4276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b="true" sz="3000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Scaleability:</a:t>
            </a:r>
            <a:r>
              <a:rPr lang="en-US" sz="3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A parallelized approach increases the sca</a:t>
            </a:r>
            <a:r>
              <a:rPr lang="en-US" sz="3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leablility to arbitrary n</a:t>
            </a:r>
          </a:p>
          <a:p>
            <a:pPr algn="l">
              <a:lnSpc>
                <a:spcPts val="4200"/>
              </a:lnSpc>
            </a:pP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b="true" sz="3000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Provides tight height bound: </a:t>
            </a:r>
            <a:r>
              <a:rPr lang="en-US" sz="3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≤ D(Bₙ)+n‑1</a:t>
            </a:r>
          </a:p>
          <a:p>
            <a:pPr algn="l">
              <a:lnSpc>
                <a:spcPts val="420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2717021" y="-2013837"/>
            <a:ext cx="21100402" cy="13214127"/>
          </a:xfrm>
          <a:custGeom>
            <a:avLst/>
            <a:gdLst/>
            <a:ahLst/>
            <a:cxnLst/>
            <a:rect r="r" b="b" t="t" l="l"/>
            <a:pathLst>
              <a:path h="13214127" w="21100402">
                <a:moveTo>
                  <a:pt x="21100402" y="13214127"/>
                </a:moveTo>
                <a:lnTo>
                  <a:pt x="0" y="13214127"/>
                </a:lnTo>
                <a:lnTo>
                  <a:pt x="0" y="0"/>
                </a:lnTo>
                <a:lnTo>
                  <a:pt x="21100402" y="0"/>
                </a:lnTo>
                <a:lnTo>
                  <a:pt x="21100402" y="13214127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-6759867">
            <a:off x="-7236996" y="629676"/>
            <a:ext cx="21100402" cy="13214127"/>
          </a:xfrm>
          <a:custGeom>
            <a:avLst/>
            <a:gdLst/>
            <a:ahLst/>
            <a:cxnLst/>
            <a:rect r="r" b="b" t="t" l="l"/>
            <a:pathLst>
              <a:path h="13214127" w="21100402">
                <a:moveTo>
                  <a:pt x="21100402" y="13214127"/>
                </a:moveTo>
                <a:lnTo>
                  <a:pt x="0" y="13214127"/>
                </a:lnTo>
                <a:lnTo>
                  <a:pt x="0" y="0"/>
                </a:lnTo>
                <a:lnTo>
                  <a:pt x="21100402" y="0"/>
                </a:lnTo>
                <a:lnTo>
                  <a:pt x="21100402" y="13214127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9205315">
            <a:off x="10308261" y="-3086100"/>
            <a:ext cx="9212239" cy="8229600"/>
          </a:xfrm>
          <a:custGeom>
            <a:avLst/>
            <a:gdLst/>
            <a:ahLst/>
            <a:cxnLst/>
            <a:rect r="r" b="b" t="t" l="l"/>
            <a:pathLst>
              <a:path h="8229600" w="9212239">
                <a:moveTo>
                  <a:pt x="0" y="0"/>
                </a:moveTo>
                <a:lnTo>
                  <a:pt x="9212239" y="0"/>
                </a:lnTo>
                <a:lnTo>
                  <a:pt x="921223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621432" y="4595952"/>
            <a:ext cx="18020129" cy="25728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55714" indent="-277857" lvl="1">
              <a:lnSpc>
                <a:spcPts val="4118"/>
              </a:lnSpc>
              <a:buFont typeface="Arial"/>
              <a:buChar char="•"/>
            </a:pPr>
            <a:r>
              <a:rPr lang="en-US" b="true" sz="2573" i="true">
                <a:solidFill>
                  <a:srgbClr val="FFFFFF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Practical Applications:</a:t>
            </a:r>
          </a:p>
          <a:p>
            <a:pPr algn="l" marL="1111428" indent="-370476" lvl="2">
              <a:lnSpc>
                <a:spcPts val="4118"/>
              </a:lnSpc>
              <a:buFont typeface="Arial"/>
              <a:buChar char="⚬"/>
            </a:pPr>
            <a:r>
              <a:rPr lang="en-US" sz="2573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Fault-tolerant routing in high-performance interconnects</a:t>
            </a:r>
          </a:p>
          <a:p>
            <a:pPr algn="l" marL="1111428" indent="-370476" lvl="2">
              <a:lnSpc>
                <a:spcPts val="4118"/>
              </a:lnSpc>
              <a:buFont typeface="Arial"/>
              <a:buChar char="⚬"/>
            </a:pPr>
            <a:r>
              <a:rPr lang="en-US" sz="2573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</a:t>
            </a:r>
            <a:r>
              <a:rPr lang="en-US" sz="2573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ecure multipath communication protocols</a:t>
            </a:r>
          </a:p>
          <a:p>
            <a:pPr algn="l" marL="1111428" indent="-370476" lvl="2">
              <a:lnSpc>
                <a:spcPts val="4118"/>
              </a:lnSpc>
              <a:buFont typeface="Arial"/>
              <a:buChar char="⚬"/>
            </a:pPr>
            <a:r>
              <a:rPr lang="en-US" sz="2573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Reli</a:t>
            </a:r>
            <a:r>
              <a:rPr lang="en-US" sz="2573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able broadcast mechanisms in distributed systems</a:t>
            </a:r>
          </a:p>
          <a:p>
            <a:pPr algn="l">
              <a:lnSpc>
                <a:spcPts val="4118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643982"/>
            <a:ext cx="15522745" cy="10075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99"/>
              </a:lnSpc>
            </a:pPr>
            <a:r>
              <a:rPr lang="en-US" sz="6229" b="true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Research Impact and Applications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21432" y="2247444"/>
            <a:ext cx="17129981" cy="2053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55714" indent="-277857" lvl="1">
              <a:lnSpc>
                <a:spcPts val="4118"/>
              </a:lnSpc>
              <a:buFont typeface="Arial"/>
              <a:buChar char="•"/>
            </a:pPr>
            <a:r>
              <a:rPr lang="en-US" b="true" sz="2573" i="true">
                <a:solidFill>
                  <a:srgbClr val="FFFFFF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Theoretical C</a:t>
            </a:r>
            <a:r>
              <a:rPr lang="en-US" b="true" sz="2573" i="true">
                <a:solidFill>
                  <a:srgbClr val="FFFFFF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ontributions:</a:t>
            </a:r>
          </a:p>
          <a:p>
            <a:pPr algn="l" marL="1111428" indent="-370476" lvl="2">
              <a:lnSpc>
                <a:spcPts val="4118"/>
              </a:lnSpc>
              <a:buFont typeface="Arial"/>
              <a:buChar char="⚬"/>
            </a:pPr>
            <a:r>
              <a:rPr lang="en-US" sz="2573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Novel approach to parallel graph algorithms</a:t>
            </a:r>
          </a:p>
          <a:p>
            <a:pPr algn="l" marL="1111428" indent="-370476" lvl="2">
              <a:lnSpc>
                <a:spcPts val="4118"/>
              </a:lnSpc>
              <a:buFont typeface="Arial"/>
              <a:buChar char="⚬"/>
            </a:pPr>
            <a:r>
              <a:rPr lang="en-US" sz="2573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Insights into structure of bubble-sort networks</a:t>
            </a:r>
          </a:p>
          <a:p>
            <a:pPr algn="l">
              <a:lnSpc>
                <a:spcPts val="4118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621432" y="7180360"/>
            <a:ext cx="12593709" cy="25728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55714" indent="-277857" lvl="1">
              <a:lnSpc>
                <a:spcPts val="4118"/>
              </a:lnSpc>
              <a:buFont typeface="Arial"/>
              <a:buChar char="•"/>
            </a:pPr>
            <a:r>
              <a:rPr lang="en-US" b="true" sz="2573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Future</a:t>
            </a:r>
            <a:r>
              <a:rPr lang="en-US" b="true" sz="2573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Extensions:</a:t>
            </a:r>
          </a:p>
          <a:p>
            <a:pPr algn="l" marL="1111428" indent="-370476" lvl="2">
              <a:lnSpc>
                <a:spcPts val="4118"/>
              </a:lnSpc>
              <a:buFont typeface="Arial"/>
              <a:buChar char="⚬"/>
            </a:pPr>
            <a:r>
              <a:rPr lang="en-US" sz="2573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Application to other interconnection topologies</a:t>
            </a:r>
          </a:p>
          <a:p>
            <a:pPr algn="l" marL="1111428" indent="-370476" lvl="2">
              <a:lnSpc>
                <a:spcPts val="4118"/>
              </a:lnSpc>
              <a:buFont typeface="Arial"/>
              <a:buChar char="⚬"/>
            </a:pPr>
            <a:r>
              <a:rPr lang="en-US" sz="2573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Dynamic tree reconstruction for changing networks</a:t>
            </a:r>
          </a:p>
          <a:p>
            <a:pPr algn="l" marL="1111428" indent="-370476" lvl="2">
              <a:lnSpc>
                <a:spcPts val="4118"/>
              </a:lnSpc>
              <a:buFont typeface="Arial"/>
              <a:buChar char="⚬"/>
            </a:pPr>
            <a:r>
              <a:rPr lang="en-US" sz="2573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Integration with real-world routing protocols</a:t>
            </a:r>
          </a:p>
          <a:p>
            <a:pPr algn="l">
              <a:lnSpc>
                <a:spcPts val="4118"/>
              </a:lnSpc>
            </a:pP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-1383412">
            <a:off x="-5353589" y="-2482245"/>
            <a:ext cx="21100402" cy="13214127"/>
          </a:xfrm>
          <a:custGeom>
            <a:avLst/>
            <a:gdLst/>
            <a:ahLst/>
            <a:cxnLst/>
            <a:rect r="r" b="b" t="t" l="l"/>
            <a:pathLst>
              <a:path h="13214127" w="21100402">
                <a:moveTo>
                  <a:pt x="21100403" y="13214127"/>
                </a:moveTo>
                <a:lnTo>
                  <a:pt x="0" y="13214127"/>
                </a:lnTo>
                <a:lnTo>
                  <a:pt x="0" y="0"/>
                </a:lnTo>
                <a:lnTo>
                  <a:pt x="21100403" y="0"/>
                </a:lnTo>
                <a:lnTo>
                  <a:pt x="21100403" y="13214127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940241" y="-3612974"/>
            <a:ext cx="9212239" cy="8229600"/>
          </a:xfrm>
          <a:custGeom>
            <a:avLst/>
            <a:gdLst/>
            <a:ahLst/>
            <a:cxnLst/>
            <a:rect r="r" b="b" t="t" l="l"/>
            <a:pathLst>
              <a:path h="8229600" w="9212239">
                <a:moveTo>
                  <a:pt x="0" y="0"/>
                </a:moveTo>
                <a:lnTo>
                  <a:pt x="9212239" y="0"/>
                </a:lnTo>
                <a:lnTo>
                  <a:pt x="921223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4999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0525087">
            <a:off x="11816941" y="-2161945"/>
            <a:ext cx="8888857" cy="8229600"/>
          </a:xfrm>
          <a:custGeom>
            <a:avLst/>
            <a:gdLst/>
            <a:ahLst/>
            <a:cxnLst/>
            <a:rect r="r" b="b" t="t" l="l"/>
            <a:pathLst>
              <a:path h="8229600" w="8888857">
                <a:moveTo>
                  <a:pt x="0" y="0"/>
                </a:moveTo>
                <a:lnTo>
                  <a:pt x="8888857" y="0"/>
                </a:lnTo>
                <a:lnTo>
                  <a:pt x="888885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7000"/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6287875" y="4029569"/>
            <a:ext cx="7699328" cy="14630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980"/>
              </a:lnSpc>
            </a:pPr>
            <a:r>
              <a:rPr lang="en-US" sz="9000" b="true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Thank You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150740" y="5444984"/>
            <a:ext cx="3111040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Any Questions?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09417" y="9452032"/>
            <a:ext cx="16462949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3850" indent="-161925" lvl="1">
              <a:lnSpc>
                <a:spcPts val="2100"/>
              </a:lnSpc>
              <a:buFont typeface="Arial"/>
              <a:buChar char="•"/>
            </a:pPr>
            <a:r>
              <a:rPr lang="en-US" sz="1500">
                <a:solidFill>
                  <a:srgbClr val="DEE5FF"/>
                </a:solidFill>
                <a:latin typeface="Canva Sans"/>
                <a:ea typeface="Canva Sans"/>
                <a:cs typeface="Canva Sans"/>
                <a:sym typeface="Canva Sans"/>
              </a:rPr>
              <a:t>A toffee  for whoever doesn’t ask a question!</a:t>
            </a:r>
          </a:p>
          <a:p>
            <a:pPr algn="l" marL="323850" indent="-161925" lvl="1">
              <a:lnSpc>
                <a:spcPts val="2100"/>
              </a:lnSpc>
              <a:spcBef>
                <a:spcPct val="0"/>
              </a:spcBef>
              <a:buFont typeface="Arial"/>
              <a:buChar char="•"/>
            </a:pPr>
            <a:r>
              <a:rPr lang="en-US" sz="1500">
                <a:solidFill>
                  <a:srgbClr val="DEE5FF"/>
                </a:solidFill>
                <a:latin typeface="Canva Sans"/>
                <a:ea typeface="Canva Sans"/>
                <a:cs typeface="Canva Sans"/>
                <a:sym typeface="Canva Sans"/>
              </a:rPr>
              <a:t>A second toffee for those who pretend to understand everything!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2717021" y="-2013837"/>
            <a:ext cx="21100402" cy="13214127"/>
          </a:xfrm>
          <a:custGeom>
            <a:avLst/>
            <a:gdLst/>
            <a:ahLst/>
            <a:cxnLst/>
            <a:rect r="r" b="b" t="t" l="l"/>
            <a:pathLst>
              <a:path h="13214127" w="21100402">
                <a:moveTo>
                  <a:pt x="21100402" y="13214127"/>
                </a:moveTo>
                <a:lnTo>
                  <a:pt x="0" y="13214127"/>
                </a:lnTo>
                <a:lnTo>
                  <a:pt x="0" y="0"/>
                </a:lnTo>
                <a:lnTo>
                  <a:pt x="21100402" y="0"/>
                </a:lnTo>
                <a:lnTo>
                  <a:pt x="21100402" y="13214127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-6759867">
            <a:off x="-8608922" y="-232807"/>
            <a:ext cx="21100402" cy="13214127"/>
          </a:xfrm>
          <a:custGeom>
            <a:avLst/>
            <a:gdLst/>
            <a:ahLst/>
            <a:cxnLst/>
            <a:rect r="r" b="b" t="t" l="l"/>
            <a:pathLst>
              <a:path h="13214127" w="21100402">
                <a:moveTo>
                  <a:pt x="21100402" y="13214127"/>
                </a:moveTo>
                <a:lnTo>
                  <a:pt x="0" y="13214127"/>
                </a:lnTo>
                <a:lnTo>
                  <a:pt x="0" y="0"/>
                </a:lnTo>
                <a:lnTo>
                  <a:pt x="21100402" y="0"/>
                </a:lnTo>
                <a:lnTo>
                  <a:pt x="21100402" y="13214127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9205315">
            <a:off x="10308261" y="-3086100"/>
            <a:ext cx="9212239" cy="8229600"/>
          </a:xfrm>
          <a:custGeom>
            <a:avLst/>
            <a:gdLst/>
            <a:ahLst/>
            <a:cxnLst/>
            <a:rect r="r" b="b" t="t" l="l"/>
            <a:pathLst>
              <a:path h="8229600" w="9212239">
                <a:moveTo>
                  <a:pt x="0" y="0"/>
                </a:moveTo>
                <a:lnTo>
                  <a:pt x="9212239" y="0"/>
                </a:lnTo>
                <a:lnTo>
                  <a:pt x="921223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626361" y="2671728"/>
            <a:ext cx="6617029" cy="6053599"/>
          </a:xfrm>
          <a:custGeom>
            <a:avLst/>
            <a:gdLst/>
            <a:ahLst/>
            <a:cxnLst/>
            <a:rect r="r" b="b" t="t" l="l"/>
            <a:pathLst>
              <a:path h="6053599" w="6617029">
                <a:moveTo>
                  <a:pt x="0" y="0"/>
                </a:moveTo>
                <a:lnTo>
                  <a:pt x="6617029" y="0"/>
                </a:lnTo>
                <a:lnTo>
                  <a:pt x="6617029" y="6053598"/>
                </a:lnTo>
                <a:lnTo>
                  <a:pt x="0" y="605359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269434" y="1156397"/>
            <a:ext cx="10350670" cy="19642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99"/>
              </a:lnSpc>
            </a:pPr>
            <a:r>
              <a:rPr lang="en-US" sz="6229" b="true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Introduction to Bubble-Sort Networks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69434" y="4082733"/>
            <a:ext cx="9356927" cy="5016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9" indent="-269875" lvl="1">
              <a:lnSpc>
                <a:spcPts val="39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 comparison network that sorts elements using adjacent swaps is similar to the bubble sort algorithm.</a:t>
            </a:r>
          </a:p>
          <a:p>
            <a:pPr algn="l">
              <a:lnSpc>
                <a:spcPts val="3999"/>
              </a:lnSpc>
            </a:pPr>
          </a:p>
          <a:p>
            <a:pPr algn="l" marL="539749" indent="-269875" lvl="1">
              <a:lnSpc>
                <a:spcPts val="39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 bubble-sort network (Bn) is a graph where:</a:t>
            </a:r>
          </a:p>
          <a:p>
            <a:pPr algn="l" marL="1079499" indent="-359833" lvl="2">
              <a:lnSpc>
                <a:spcPts val="3999"/>
              </a:lnSpc>
              <a:buFont typeface="Arial"/>
              <a:buChar char="⚬"/>
            </a:pPr>
            <a:r>
              <a:rPr lang="en-US" sz="24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Nodes = all permutations of [1, 2, ..., n]</a:t>
            </a:r>
          </a:p>
          <a:p>
            <a:pPr algn="l" marL="1079499" indent="-359833" lvl="2">
              <a:lnSpc>
                <a:spcPts val="3999"/>
              </a:lnSpc>
              <a:buFont typeface="Arial"/>
              <a:buChar char="⚬"/>
            </a:pPr>
            <a:r>
              <a:rPr lang="en-US" sz="24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Edges = swap adjacent elements (like bubble sort)</a:t>
            </a:r>
          </a:p>
          <a:p>
            <a:pPr algn="l">
              <a:lnSpc>
                <a:spcPts val="3999"/>
              </a:lnSpc>
            </a:pPr>
          </a:p>
          <a:p>
            <a:pPr algn="l" marL="539749" indent="-269875" lvl="1">
              <a:lnSpc>
                <a:spcPts val="39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It is r</a:t>
            </a:r>
            <a:r>
              <a:rPr lang="en-US" sz="24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egular and symmetric.</a:t>
            </a:r>
          </a:p>
          <a:p>
            <a:pPr algn="l">
              <a:lnSpc>
                <a:spcPts val="3999"/>
              </a:lnSpc>
            </a:pPr>
          </a:p>
          <a:p>
            <a:pPr algn="l">
              <a:lnSpc>
                <a:spcPts val="3999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12695000" y="8883016"/>
            <a:ext cx="3470962" cy="3752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sz="2100" i="true">
                <a:solidFill>
                  <a:srgbClr val="FFFFF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Bubble-Sort Network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2717021" y="-2013837"/>
            <a:ext cx="21100402" cy="13214127"/>
          </a:xfrm>
          <a:custGeom>
            <a:avLst/>
            <a:gdLst/>
            <a:ahLst/>
            <a:cxnLst/>
            <a:rect r="r" b="b" t="t" l="l"/>
            <a:pathLst>
              <a:path h="13214127" w="21100402">
                <a:moveTo>
                  <a:pt x="21100402" y="13214127"/>
                </a:moveTo>
                <a:lnTo>
                  <a:pt x="0" y="13214127"/>
                </a:lnTo>
                <a:lnTo>
                  <a:pt x="0" y="0"/>
                </a:lnTo>
                <a:lnTo>
                  <a:pt x="21100402" y="0"/>
                </a:lnTo>
                <a:lnTo>
                  <a:pt x="21100402" y="13214127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-6759867">
            <a:off x="-8608922" y="629676"/>
            <a:ext cx="21100402" cy="13214127"/>
          </a:xfrm>
          <a:custGeom>
            <a:avLst/>
            <a:gdLst/>
            <a:ahLst/>
            <a:cxnLst/>
            <a:rect r="r" b="b" t="t" l="l"/>
            <a:pathLst>
              <a:path h="13214127" w="21100402">
                <a:moveTo>
                  <a:pt x="21100402" y="13214127"/>
                </a:moveTo>
                <a:lnTo>
                  <a:pt x="0" y="13214127"/>
                </a:lnTo>
                <a:lnTo>
                  <a:pt x="0" y="0"/>
                </a:lnTo>
                <a:lnTo>
                  <a:pt x="21100402" y="0"/>
                </a:lnTo>
                <a:lnTo>
                  <a:pt x="21100402" y="13214127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9205315">
            <a:off x="10308261" y="-3086100"/>
            <a:ext cx="9212239" cy="8229600"/>
          </a:xfrm>
          <a:custGeom>
            <a:avLst/>
            <a:gdLst/>
            <a:ahLst/>
            <a:cxnLst/>
            <a:rect r="r" b="b" t="t" l="l"/>
            <a:pathLst>
              <a:path h="8229600" w="9212239">
                <a:moveTo>
                  <a:pt x="0" y="0"/>
                </a:moveTo>
                <a:lnTo>
                  <a:pt x="9212239" y="0"/>
                </a:lnTo>
                <a:lnTo>
                  <a:pt x="921223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751672" y="3040125"/>
            <a:ext cx="7738302" cy="6016530"/>
          </a:xfrm>
          <a:custGeom>
            <a:avLst/>
            <a:gdLst/>
            <a:ahLst/>
            <a:cxnLst/>
            <a:rect r="r" b="b" t="t" l="l"/>
            <a:pathLst>
              <a:path h="6016530" w="7738302">
                <a:moveTo>
                  <a:pt x="0" y="0"/>
                </a:moveTo>
                <a:lnTo>
                  <a:pt x="7738302" y="0"/>
                </a:lnTo>
                <a:lnTo>
                  <a:pt x="7738302" y="6016530"/>
                </a:lnTo>
                <a:lnTo>
                  <a:pt x="0" y="601653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269434" y="1567248"/>
            <a:ext cx="13278193" cy="19642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99"/>
              </a:lnSpc>
            </a:pPr>
            <a:r>
              <a:rPr lang="en-US" sz="6229" b="true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Independent Spanning Trees - Core Concepts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69434" y="4324776"/>
            <a:ext cx="8196963" cy="4822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8" indent="-269874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 collection of spanning trees rooted at the same vertex with no shared edges</a:t>
            </a:r>
          </a:p>
          <a:p>
            <a:pPr algn="l">
              <a:lnSpc>
                <a:spcPts val="3499"/>
              </a:lnSpc>
            </a:pPr>
          </a:p>
          <a:p>
            <a:pPr algn="l" marL="539748" indent="-269874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 network with n nodes will have: n! ISTs.</a:t>
            </a:r>
          </a:p>
          <a:p>
            <a:pPr algn="l">
              <a:lnSpc>
                <a:spcPts val="3499"/>
              </a:lnSpc>
            </a:pPr>
          </a:p>
          <a:p>
            <a:pPr algn="l" marL="539748" indent="-269874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An IST must span all the nodes, but no two istS can share any edges.</a:t>
            </a:r>
          </a:p>
          <a:p>
            <a:pPr algn="l">
              <a:lnSpc>
                <a:spcPts val="3499"/>
              </a:lnSpc>
            </a:pPr>
          </a:p>
          <a:p>
            <a:pPr algn="l" marL="539748" indent="-269874" lvl="1">
              <a:lnSpc>
                <a:spcPts val="3499"/>
              </a:lnSpc>
              <a:buFont typeface="Arial"/>
              <a:buChar char="•"/>
            </a:pPr>
            <a:r>
              <a:rPr lang="en-US" b="true" sz="249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No single edge failure can simultaneously disconnect a node from the root in all trees.</a:t>
            </a:r>
          </a:p>
          <a:p>
            <a:pPr algn="l">
              <a:lnSpc>
                <a:spcPts val="3499"/>
              </a:lnSpc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2717021" y="-2013837"/>
            <a:ext cx="21100402" cy="13214127"/>
          </a:xfrm>
          <a:custGeom>
            <a:avLst/>
            <a:gdLst/>
            <a:ahLst/>
            <a:cxnLst/>
            <a:rect r="r" b="b" t="t" l="l"/>
            <a:pathLst>
              <a:path h="13214127" w="21100402">
                <a:moveTo>
                  <a:pt x="21100402" y="13214127"/>
                </a:moveTo>
                <a:lnTo>
                  <a:pt x="0" y="13214127"/>
                </a:lnTo>
                <a:lnTo>
                  <a:pt x="0" y="0"/>
                </a:lnTo>
                <a:lnTo>
                  <a:pt x="21100402" y="0"/>
                </a:lnTo>
                <a:lnTo>
                  <a:pt x="21100402" y="13214127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-6759867">
            <a:off x="-8608922" y="629676"/>
            <a:ext cx="21100402" cy="13214127"/>
          </a:xfrm>
          <a:custGeom>
            <a:avLst/>
            <a:gdLst/>
            <a:ahLst/>
            <a:cxnLst/>
            <a:rect r="r" b="b" t="t" l="l"/>
            <a:pathLst>
              <a:path h="13214127" w="21100402">
                <a:moveTo>
                  <a:pt x="21100402" y="13214127"/>
                </a:moveTo>
                <a:lnTo>
                  <a:pt x="0" y="13214127"/>
                </a:lnTo>
                <a:lnTo>
                  <a:pt x="0" y="0"/>
                </a:lnTo>
                <a:lnTo>
                  <a:pt x="21100402" y="0"/>
                </a:lnTo>
                <a:lnTo>
                  <a:pt x="21100402" y="13214127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9205315">
            <a:off x="10308261" y="-3086100"/>
            <a:ext cx="9212239" cy="8229600"/>
          </a:xfrm>
          <a:custGeom>
            <a:avLst/>
            <a:gdLst/>
            <a:ahLst/>
            <a:cxnLst/>
            <a:rect r="r" b="b" t="t" l="l"/>
            <a:pathLst>
              <a:path h="8229600" w="9212239">
                <a:moveTo>
                  <a:pt x="0" y="0"/>
                </a:moveTo>
                <a:lnTo>
                  <a:pt x="9212239" y="0"/>
                </a:lnTo>
                <a:lnTo>
                  <a:pt x="921223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269434" y="1567248"/>
            <a:ext cx="9730072" cy="19642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99"/>
              </a:lnSpc>
            </a:pPr>
            <a:r>
              <a:rPr lang="en-US" sz="6229" b="true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Why ISTs in Bubble-Sort Networks?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66577" y="4400550"/>
            <a:ext cx="3338311" cy="1289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39"/>
              </a:lnSpc>
              <a:spcBef>
                <a:spcPct val="0"/>
              </a:spcBef>
            </a:pPr>
            <a:r>
              <a:rPr lang="en-US" sz="3599" b="true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Fault Tolerance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68714" y="5893230"/>
            <a:ext cx="3149733" cy="2734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Alternative paths ensure continued operation during failures (e.g., in distributed systems).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965711" y="5124487"/>
            <a:ext cx="3639422" cy="651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  <a:spcBef>
                <a:spcPct val="0"/>
              </a:spcBef>
            </a:pPr>
            <a:r>
              <a:rPr lang="en-US" sz="3600" b="true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Security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957314" y="5902755"/>
            <a:ext cx="3263764" cy="1758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Split packets over disjoint paths for secrecy. Need k ISTs in any k‑connected graph for full protection (Zehavi &amp; Itai)​​.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396819" y="5038725"/>
            <a:ext cx="4214662" cy="651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39"/>
              </a:lnSpc>
              <a:spcBef>
                <a:spcPct val="0"/>
              </a:spcBef>
            </a:pPr>
            <a:r>
              <a:rPr lang="en-US" sz="3599" b="true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Performance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340945" y="5893230"/>
            <a:ext cx="3446782" cy="3648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Provide load-balanced broadcast without congestion and improve sorting efficiency in embedded systems and IoT devices with limited resources.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619878" y="5038725"/>
            <a:ext cx="3639422" cy="651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39"/>
              </a:lnSpc>
              <a:spcBef>
                <a:spcPct val="0"/>
              </a:spcBef>
            </a:pPr>
            <a:r>
              <a:rPr lang="en-US" sz="3599" b="true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Parallelism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611481" y="5807468"/>
            <a:ext cx="3647819" cy="1819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Enables parallel processing for faster sorting in HPC and data centers.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2717021" y="-2013837"/>
            <a:ext cx="21100402" cy="13214127"/>
          </a:xfrm>
          <a:custGeom>
            <a:avLst/>
            <a:gdLst/>
            <a:ahLst/>
            <a:cxnLst/>
            <a:rect r="r" b="b" t="t" l="l"/>
            <a:pathLst>
              <a:path h="13214127" w="21100402">
                <a:moveTo>
                  <a:pt x="21100402" y="13214127"/>
                </a:moveTo>
                <a:lnTo>
                  <a:pt x="0" y="13214127"/>
                </a:lnTo>
                <a:lnTo>
                  <a:pt x="0" y="0"/>
                </a:lnTo>
                <a:lnTo>
                  <a:pt x="21100402" y="0"/>
                </a:lnTo>
                <a:lnTo>
                  <a:pt x="21100402" y="13214127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-6759867">
            <a:off x="-8608922" y="629676"/>
            <a:ext cx="21100402" cy="13214127"/>
          </a:xfrm>
          <a:custGeom>
            <a:avLst/>
            <a:gdLst/>
            <a:ahLst/>
            <a:cxnLst/>
            <a:rect r="r" b="b" t="t" l="l"/>
            <a:pathLst>
              <a:path h="13214127" w="21100402">
                <a:moveTo>
                  <a:pt x="21100402" y="13214127"/>
                </a:moveTo>
                <a:lnTo>
                  <a:pt x="0" y="13214127"/>
                </a:lnTo>
                <a:lnTo>
                  <a:pt x="0" y="0"/>
                </a:lnTo>
                <a:lnTo>
                  <a:pt x="21100402" y="0"/>
                </a:lnTo>
                <a:lnTo>
                  <a:pt x="21100402" y="13214127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9205315">
            <a:off x="10308261" y="-3086100"/>
            <a:ext cx="9212239" cy="8229600"/>
          </a:xfrm>
          <a:custGeom>
            <a:avLst/>
            <a:gdLst/>
            <a:ahLst/>
            <a:cxnLst/>
            <a:rect r="r" b="b" t="t" l="l"/>
            <a:pathLst>
              <a:path h="8229600" w="9212239">
                <a:moveTo>
                  <a:pt x="0" y="0"/>
                </a:moveTo>
                <a:lnTo>
                  <a:pt x="9212239" y="0"/>
                </a:lnTo>
                <a:lnTo>
                  <a:pt x="921223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790688" y="1377494"/>
            <a:ext cx="16035875" cy="10075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99"/>
              </a:lnSpc>
            </a:pPr>
            <a:r>
              <a:rPr lang="en-US" sz="6229" b="true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Constructing ISTs - Algorithmic Design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90688" y="3090935"/>
            <a:ext cx="9931955" cy="5527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39749" indent="-269875" lvl="1">
              <a:lnSpc>
                <a:spcPts val="554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For e</a:t>
            </a:r>
            <a:r>
              <a:rPr lang="en-US" sz="24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ach tree Tᵢ, a node selects its parent using a specific rule.</a:t>
            </a:r>
          </a:p>
          <a:p>
            <a:pPr algn="just" marL="539749" indent="-269875" lvl="1">
              <a:lnSpc>
                <a:spcPts val="554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Two m</a:t>
            </a:r>
            <a:r>
              <a:rPr lang="en-US" sz="24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ain strategies:</a:t>
            </a:r>
          </a:p>
          <a:p>
            <a:pPr algn="just">
              <a:lnSpc>
                <a:spcPts val="5549"/>
              </a:lnSpc>
            </a:pPr>
            <a:r>
              <a:rPr lang="en-US" sz="24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- Position Rule – move symbol i to position i</a:t>
            </a:r>
          </a:p>
          <a:p>
            <a:pPr algn="just">
              <a:lnSpc>
                <a:spcPts val="5549"/>
              </a:lnSpc>
            </a:pPr>
            <a:r>
              <a:rPr lang="en-US" sz="24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- Symbol Rule – bring correct symbol into position i</a:t>
            </a:r>
          </a:p>
          <a:p>
            <a:pPr algn="just" marL="539749" indent="-269875" lvl="1">
              <a:lnSpc>
                <a:spcPts val="554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These swaps guide tree construction without conflicts.</a:t>
            </a:r>
          </a:p>
          <a:p>
            <a:pPr algn="just" marL="539749" indent="-269875" lvl="1">
              <a:lnSpc>
                <a:spcPts val="554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Ensures edge disjointness: no overlapping parent links.</a:t>
            </a:r>
          </a:p>
          <a:p>
            <a:pPr algn="just" marL="539749" indent="-269875" lvl="1">
              <a:lnSpc>
                <a:spcPts val="554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All nodes make decisions locally and in parallel.</a:t>
            </a:r>
          </a:p>
          <a:p>
            <a:pPr algn="just">
              <a:lnSpc>
                <a:spcPts val="4915"/>
              </a:lnSpc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2717021" y="-2013837"/>
            <a:ext cx="21100402" cy="13214127"/>
          </a:xfrm>
          <a:custGeom>
            <a:avLst/>
            <a:gdLst/>
            <a:ahLst/>
            <a:cxnLst/>
            <a:rect r="r" b="b" t="t" l="l"/>
            <a:pathLst>
              <a:path h="13214127" w="21100402">
                <a:moveTo>
                  <a:pt x="21100402" y="13214127"/>
                </a:moveTo>
                <a:lnTo>
                  <a:pt x="0" y="13214127"/>
                </a:lnTo>
                <a:lnTo>
                  <a:pt x="0" y="0"/>
                </a:lnTo>
                <a:lnTo>
                  <a:pt x="21100402" y="0"/>
                </a:lnTo>
                <a:lnTo>
                  <a:pt x="21100402" y="13214127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-6759867">
            <a:off x="-6446485" y="1322128"/>
            <a:ext cx="21100402" cy="13214127"/>
          </a:xfrm>
          <a:custGeom>
            <a:avLst/>
            <a:gdLst/>
            <a:ahLst/>
            <a:cxnLst/>
            <a:rect r="r" b="b" t="t" l="l"/>
            <a:pathLst>
              <a:path h="13214127" w="21100402">
                <a:moveTo>
                  <a:pt x="21100402" y="13214127"/>
                </a:moveTo>
                <a:lnTo>
                  <a:pt x="0" y="13214127"/>
                </a:lnTo>
                <a:lnTo>
                  <a:pt x="0" y="0"/>
                </a:lnTo>
                <a:lnTo>
                  <a:pt x="21100402" y="0"/>
                </a:lnTo>
                <a:lnTo>
                  <a:pt x="21100402" y="13214127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9205315">
            <a:off x="10308261" y="-3086100"/>
            <a:ext cx="9212239" cy="8229600"/>
          </a:xfrm>
          <a:custGeom>
            <a:avLst/>
            <a:gdLst/>
            <a:ahLst/>
            <a:cxnLst/>
            <a:rect r="r" b="b" t="t" l="l"/>
            <a:pathLst>
              <a:path h="8229600" w="9212239">
                <a:moveTo>
                  <a:pt x="0" y="0"/>
                </a:moveTo>
                <a:lnTo>
                  <a:pt x="9212239" y="0"/>
                </a:lnTo>
                <a:lnTo>
                  <a:pt x="921223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415419" y="3564976"/>
            <a:ext cx="12850494" cy="4687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60"/>
              </a:lnSpc>
            </a:pPr>
          </a:p>
          <a:p>
            <a:pPr algn="l" marL="561341" indent="-280670" lvl="1">
              <a:lnSpc>
                <a:spcPts val="4160"/>
              </a:lnSpc>
              <a:buFont typeface="Arial"/>
              <a:buChar char="•"/>
            </a:pPr>
            <a:r>
              <a:rPr lang="en-US" b="true" sz="26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Computational Intensity:</a:t>
            </a:r>
            <a:r>
              <a:rPr lang="en-US" sz="26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</a:p>
          <a:p>
            <a:pPr algn="l">
              <a:lnSpc>
                <a:spcPts val="4160"/>
              </a:lnSpc>
            </a:pPr>
            <a:r>
              <a:rPr lang="en-US" sz="26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</a:t>
            </a:r>
            <a:r>
              <a:rPr lang="en-US" sz="26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O(n · n!) - computationally intensive</a:t>
            </a:r>
          </a:p>
          <a:p>
            <a:pPr algn="l">
              <a:lnSpc>
                <a:spcPts val="4160"/>
              </a:lnSpc>
            </a:pPr>
          </a:p>
          <a:p>
            <a:pPr algn="l" marL="561341" indent="-280670" lvl="1">
              <a:lnSpc>
                <a:spcPts val="4160"/>
              </a:lnSpc>
              <a:buFont typeface="Arial"/>
              <a:buChar char="•"/>
            </a:pPr>
            <a:r>
              <a:rPr lang="en-US" b="true" sz="26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Memory Constraints: </a:t>
            </a:r>
          </a:p>
          <a:p>
            <a:pPr algn="l">
              <a:lnSpc>
                <a:spcPts val="4160"/>
              </a:lnSpc>
            </a:pPr>
            <a:r>
              <a:rPr lang="en-US" sz="260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    </a:t>
            </a:r>
            <a:r>
              <a:rPr lang="en-US" sz="26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constructs exactly n-1 ISTs, each with height O(n²)</a:t>
            </a:r>
          </a:p>
          <a:p>
            <a:pPr algn="l">
              <a:lnSpc>
                <a:spcPts val="4160"/>
              </a:lnSpc>
            </a:pPr>
          </a:p>
          <a:p>
            <a:pPr algn="l" marL="561341" indent="-280670" lvl="1">
              <a:lnSpc>
                <a:spcPts val="4160"/>
              </a:lnSpc>
              <a:buFont typeface="Arial"/>
              <a:buChar char="•"/>
            </a:pPr>
            <a:r>
              <a:rPr lang="en-US" b="true" sz="26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Scalability:</a:t>
            </a:r>
            <a:r>
              <a:rPr lang="en-US" sz="26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</a:p>
          <a:p>
            <a:pPr algn="l">
              <a:lnSpc>
                <a:spcPts val="4160"/>
              </a:lnSpc>
            </a:pPr>
            <a:r>
              <a:rPr lang="en-US" sz="26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Bn contains n! vertices - grows super-exponentially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415419" y="1884718"/>
            <a:ext cx="16035875" cy="10075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99"/>
              </a:lnSpc>
            </a:pPr>
            <a:r>
              <a:rPr lang="en-US" sz="6229" b="true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Sequential Approach: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2717021" y="-2013837"/>
            <a:ext cx="21100402" cy="13214127"/>
          </a:xfrm>
          <a:custGeom>
            <a:avLst/>
            <a:gdLst/>
            <a:ahLst/>
            <a:cxnLst/>
            <a:rect r="r" b="b" t="t" l="l"/>
            <a:pathLst>
              <a:path h="13214127" w="21100402">
                <a:moveTo>
                  <a:pt x="21100402" y="13214127"/>
                </a:moveTo>
                <a:lnTo>
                  <a:pt x="0" y="13214127"/>
                </a:lnTo>
                <a:lnTo>
                  <a:pt x="0" y="0"/>
                </a:lnTo>
                <a:lnTo>
                  <a:pt x="21100402" y="0"/>
                </a:lnTo>
                <a:lnTo>
                  <a:pt x="21100402" y="13214127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-6759867">
            <a:off x="-8608922" y="629676"/>
            <a:ext cx="21100402" cy="13214127"/>
          </a:xfrm>
          <a:custGeom>
            <a:avLst/>
            <a:gdLst/>
            <a:ahLst/>
            <a:cxnLst/>
            <a:rect r="r" b="b" t="t" l="l"/>
            <a:pathLst>
              <a:path h="13214127" w="21100402">
                <a:moveTo>
                  <a:pt x="21100402" y="13214127"/>
                </a:moveTo>
                <a:lnTo>
                  <a:pt x="0" y="13214127"/>
                </a:lnTo>
                <a:lnTo>
                  <a:pt x="0" y="0"/>
                </a:lnTo>
                <a:lnTo>
                  <a:pt x="21100402" y="0"/>
                </a:lnTo>
                <a:lnTo>
                  <a:pt x="21100402" y="13214127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9205315">
            <a:off x="10308261" y="-3086100"/>
            <a:ext cx="9212239" cy="8229600"/>
          </a:xfrm>
          <a:custGeom>
            <a:avLst/>
            <a:gdLst/>
            <a:ahLst/>
            <a:cxnLst/>
            <a:rect r="r" b="b" t="t" l="l"/>
            <a:pathLst>
              <a:path h="8229600" w="9212239">
                <a:moveTo>
                  <a:pt x="0" y="0"/>
                </a:moveTo>
                <a:lnTo>
                  <a:pt x="9212239" y="0"/>
                </a:lnTo>
                <a:lnTo>
                  <a:pt x="921223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2999105"/>
            <a:ext cx="15994124" cy="61442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9" indent="-302260" lvl="1">
              <a:lnSpc>
                <a:spcPts val="4479"/>
              </a:lnSpc>
              <a:buFont typeface="Arial"/>
              <a:buChar char="•"/>
            </a:pPr>
            <a:r>
              <a:rPr lang="en-US" b="true" sz="2799" i="true">
                <a:solidFill>
                  <a:srgbClr val="FFFFFF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Observation:</a:t>
            </a:r>
            <a:r>
              <a:rPr lang="en-US" sz="27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Several independence properties enable parallelization:</a:t>
            </a:r>
          </a:p>
          <a:p>
            <a:pPr algn="l" marL="1209039" indent="-403013" lvl="2">
              <a:lnSpc>
                <a:spcPts val="4479"/>
              </a:lnSpc>
              <a:buFont typeface="Arial"/>
              <a:buChar char="⚬"/>
            </a:pPr>
            <a:r>
              <a:rPr lang="en-US" sz="27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Trees can be constructed independently of each other</a:t>
            </a:r>
          </a:p>
          <a:p>
            <a:pPr algn="l" marL="1209039" indent="-403013" lvl="2">
              <a:lnSpc>
                <a:spcPts val="4479"/>
              </a:lnSpc>
              <a:buFont typeface="Arial"/>
              <a:buChar char="⚬"/>
            </a:pPr>
            <a:r>
              <a:rPr lang="en-US" sz="27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Nodes at the same level within a tree can be processed concurrently</a:t>
            </a:r>
          </a:p>
          <a:p>
            <a:pPr algn="l" marL="1209039" indent="-403013" lvl="2">
              <a:lnSpc>
                <a:spcPts val="4479"/>
              </a:lnSpc>
              <a:buFont typeface="Arial"/>
              <a:buChar char="⚬"/>
            </a:pPr>
            <a:r>
              <a:rPr lang="en-US" sz="27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Parent selection rules are local (require only node information) - suitable f</a:t>
            </a:r>
            <a:r>
              <a:rPr lang="en-US" sz="27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or parallelization</a:t>
            </a:r>
          </a:p>
          <a:p>
            <a:pPr algn="l">
              <a:lnSpc>
                <a:spcPts val="4479"/>
              </a:lnSpc>
            </a:pPr>
          </a:p>
          <a:p>
            <a:pPr algn="l" marL="604519" indent="-302260" lvl="1">
              <a:lnSpc>
                <a:spcPts val="4479"/>
              </a:lnSpc>
              <a:buFont typeface="Arial"/>
              <a:buChar char="•"/>
            </a:pPr>
            <a:r>
              <a:rPr lang="en-US" b="true" sz="2799" i="true">
                <a:solidFill>
                  <a:srgbClr val="FFFFFF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Two-Level Parallelism:</a:t>
            </a:r>
          </a:p>
          <a:p>
            <a:pPr algn="l" marL="1209039" indent="-403013" lvl="2">
              <a:lnSpc>
                <a:spcPts val="4479"/>
              </a:lnSpc>
              <a:buFont typeface="Arial"/>
              <a:buChar char="⚬"/>
            </a:pPr>
            <a:r>
              <a:rPr lang="en-US" b="true" sz="2799" i="true">
                <a:solidFill>
                  <a:srgbClr val="FFFFFF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Inter-node: </a:t>
            </a:r>
            <a:r>
              <a:rPr lang="en-US" sz="27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Distribute graph portions across compute nodes</a:t>
            </a:r>
          </a:p>
          <a:p>
            <a:pPr algn="l" marL="1209039" indent="-403013" lvl="2">
              <a:lnSpc>
                <a:spcPts val="4479"/>
              </a:lnSpc>
              <a:buFont typeface="Arial"/>
              <a:buChar char="⚬"/>
            </a:pPr>
            <a:r>
              <a:rPr lang="en-US" b="true" sz="2799" i="true">
                <a:solidFill>
                  <a:srgbClr val="FFFFFF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Intra-node: </a:t>
            </a:r>
            <a:r>
              <a:rPr lang="en-US" sz="27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Process multiple vertices concurrently within each node</a:t>
            </a:r>
          </a:p>
          <a:p>
            <a:pPr algn="l">
              <a:lnSpc>
                <a:spcPts val="4479"/>
              </a:lnSpc>
            </a:pPr>
          </a:p>
          <a:p>
            <a:pPr algn="l" marL="604519" indent="-302260" lvl="1">
              <a:lnSpc>
                <a:spcPts val="4479"/>
              </a:lnSpc>
              <a:buFont typeface="Arial"/>
              <a:buChar char="•"/>
            </a:pPr>
            <a:r>
              <a:rPr lang="en-US" b="true" sz="2799" i="true">
                <a:solidFill>
                  <a:srgbClr val="FFFFFF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Expected Speedup: </a:t>
            </a:r>
            <a:r>
              <a:rPr lang="en-US" sz="27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Limited primarily by communication and synchronization overhead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23425" y="1387337"/>
            <a:ext cx="16035875" cy="10075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99"/>
              </a:lnSpc>
            </a:pPr>
            <a:r>
              <a:rPr lang="en-US" sz="6229" b="true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Parallel Algorithm Design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2717021" y="-2013837"/>
            <a:ext cx="21100402" cy="13214127"/>
          </a:xfrm>
          <a:custGeom>
            <a:avLst/>
            <a:gdLst/>
            <a:ahLst/>
            <a:cxnLst/>
            <a:rect r="r" b="b" t="t" l="l"/>
            <a:pathLst>
              <a:path h="13214127" w="21100402">
                <a:moveTo>
                  <a:pt x="21100402" y="13214127"/>
                </a:moveTo>
                <a:lnTo>
                  <a:pt x="0" y="13214127"/>
                </a:lnTo>
                <a:lnTo>
                  <a:pt x="0" y="0"/>
                </a:lnTo>
                <a:lnTo>
                  <a:pt x="21100402" y="0"/>
                </a:lnTo>
                <a:lnTo>
                  <a:pt x="21100402" y="13214127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-6759867">
            <a:off x="-8608922" y="629676"/>
            <a:ext cx="21100402" cy="13214127"/>
          </a:xfrm>
          <a:custGeom>
            <a:avLst/>
            <a:gdLst/>
            <a:ahLst/>
            <a:cxnLst/>
            <a:rect r="r" b="b" t="t" l="l"/>
            <a:pathLst>
              <a:path h="13214127" w="21100402">
                <a:moveTo>
                  <a:pt x="21100402" y="13214127"/>
                </a:moveTo>
                <a:lnTo>
                  <a:pt x="0" y="13214127"/>
                </a:lnTo>
                <a:lnTo>
                  <a:pt x="0" y="0"/>
                </a:lnTo>
                <a:lnTo>
                  <a:pt x="21100402" y="0"/>
                </a:lnTo>
                <a:lnTo>
                  <a:pt x="21100402" y="13214127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9205315">
            <a:off x="10308261" y="-3086100"/>
            <a:ext cx="9212239" cy="8229600"/>
          </a:xfrm>
          <a:custGeom>
            <a:avLst/>
            <a:gdLst/>
            <a:ahLst/>
            <a:cxnLst/>
            <a:rect r="r" b="b" t="t" l="l"/>
            <a:pathLst>
              <a:path h="8229600" w="9212239">
                <a:moveTo>
                  <a:pt x="0" y="0"/>
                </a:moveTo>
                <a:lnTo>
                  <a:pt x="9212239" y="0"/>
                </a:lnTo>
                <a:lnTo>
                  <a:pt x="921223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621432" y="4631327"/>
            <a:ext cx="17502443" cy="2997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9" indent="-269875" lvl="1">
              <a:lnSpc>
                <a:spcPts val="3999"/>
              </a:lnSpc>
              <a:buFont typeface="Arial"/>
              <a:buChar char="•"/>
            </a:pPr>
            <a:r>
              <a:rPr lang="en-US" b="true" sz="2499" i="true">
                <a:solidFill>
                  <a:srgbClr val="FFFFFF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Strategy Overview:</a:t>
            </a:r>
          </a:p>
          <a:p>
            <a:pPr algn="l" marL="1079499" indent="-359833" lvl="2">
              <a:lnSpc>
                <a:spcPts val="3999"/>
              </a:lnSpc>
              <a:buFont typeface="Arial"/>
              <a:buChar char="⚬"/>
            </a:pPr>
            <a:r>
              <a:rPr lang="en-US" sz="24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Partition the Bubble-Sort Network using METIS.</a:t>
            </a:r>
          </a:p>
          <a:p>
            <a:pPr algn="l" marL="1079499" indent="-359833" lvl="2">
              <a:lnSpc>
                <a:spcPts val="3999"/>
              </a:lnSpc>
              <a:buFont typeface="Arial"/>
              <a:buChar char="⚬"/>
            </a:pPr>
            <a:r>
              <a:rPr lang="en-US" sz="24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</a:t>
            </a:r>
            <a:r>
              <a:rPr lang="en-US" sz="24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ssign partitions to MPI processes.</a:t>
            </a:r>
          </a:p>
          <a:p>
            <a:pPr algn="l" marL="1079499" indent="-359833" lvl="2">
              <a:lnSpc>
                <a:spcPts val="3999"/>
              </a:lnSpc>
              <a:buFont typeface="Arial"/>
              <a:buChar char="⚬"/>
            </a:pPr>
            <a:r>
              <a:rPr lang="en-US" sz="24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Within</a:t>
            </a:r>
            <a:r>
              <a:rPr lang="en-US" sz="24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each process, use OpenMP threads for node-level parallelism.</a:t>
            </a:r>
          </a:p>
          <a:p>
            <a:pPr algn="l" marL="1079499" indent="-359833" lvl="2">
              <a:lnSpc>
                <a:spcPts val="3999"/>
              </a:lnSpc>
              <a:buFont typeface="Arial"/>
              <a:buChar char="⚬"/>
            </a:pPr>
            <a:r>
              <a:rPr lang="en-US" sz="24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Each thread/node applies parent selection rules independently. </a:t>
            </a:r>
          </a:p>
          <a:p>
            <a:pPr algn="l">
              <a:lnSpc>
                <a:spcPts val="3999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643982"/>
            <a:ext cx="15522745" cy="10075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99"/>
              </a:lnSpc>
            </a:pPr>
            <a:r>
              <a:rPr lang="en-US" sz="6229" b="true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Our Parallelization Strategy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21432" y="2350287"/>
            <a:ext cx="16637868" cy="2492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9" indent="-269875" lvl="1">
              <a:lnSpc>
                <a:spcPts val="3999"/>
              </a:lnSpc>
              <a:buFont typeface="Arial"/>
              <a:buChar char="•"/>
            </a:pPr>
            <a:r>
              <a:rPr lang="en-US" b="true" sz="2499" i="true">
                <a:solidFill>
                  <a:srgbClr val="FFFFFF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Tools We Use:</a:t>
            </a:r>
          </a:p>
          <a:p>
            <a:pPr algn="l" marL="1079499" indent="-359833" lvl="2">
              <a:lnSpc>
                <a:spcPts val="3999"/>
              </a:lnSpc>
              <a:buFont typeface="Arial"/>
              <a:buChar char="⚬"/>
            </a:pPr>
            <a:r>
              <a:rPr lang="en-US" sz="24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MPI – For distributed-memory parallelism (multiple machines or processes).</a:t>
            </a:r>
          </a:p>
          <a:p>
            <a:pPr algn="l" marL="1079499" indent="-359833" lvl="2">
              <a:lnSpc>
                <a:spcPts val="3999"/>
              </a:lnSpc>
              <a:buFont typeface="Arial"/>
              <a:buChar char="⚬"/>
            </a:pPr>
            <a:r>
              <a:rPr lang="en-US" sz="24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OpenMP – For shared-memory parallelism (within a single machine).</a:t>
            </a:r>
          </a:p>
          <a:p>
            <a:pPr algn="l" marL="1079499" indent="-359833" lvl="2">
              <a:lnSpc>
                <a:spcPts val="3999"/>
              </a:lnSpc>
              <a:buFont typeface="Arial"/>
              <a:buChar char="⚬"/>
            </a:pPr>
            <a:r>
              <a:rPr lang="en-US" sz="24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METIS – For efficient graph partitioning.</a:t>
            </a:r>
          </a:p>
          <a:p>
            <a:pPr algn="l">
              <a:lnSpc>
                <a:spcPts val="3999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621432" y="7141489"/>
            <a:ext cx="12231915" cy="2997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99"/>
              </a:lnSpc>
            </a:pPr>
          </a:p>
          <a:p>
            <a:pPr algn="l" marL="539749" indent="-269875" lvl="1">
              <a:lnSpc>
                <a:spcPts val="3999"/>
              </a:lnSpc>
              <a:buFont typeface="Arial"/>
              <a:buChar char="•"/>
            </a:pPr>
            <a:r>
              <a:rPr lang="en-US" b="true" sz="2499" i="true">
                <a:solidFill>
                  <a:srgbClr val="FFFFFF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Why This Combo?</a:t>
            </a:r>
          </a:p>
          <a:p>
            <a:pPr algn="l" marL="1079499" indent="-359833" lvl="2">
              <a:lnSpc>
                <a:spcPts val="3999"/>
              </a:lnSpc>
              <a:buFont typeface="Arial"/>
              <a:buChar char="⚬"/>
            </a:pPr>
            <a:r>
              <a:rPr lang="en-US" sz="24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MPI + OpenMP = Hybrid model → scalable and efficient.</a:t>
            </a:r>
          </a:p>
          <a:p>
            <a:pPr algn="l" marL="1079499" indent="-359833" lvl="2">
              <a:lnSpc>
                <a:spcPts val="3999"/>
              </a:lnSpc>
              <a:buFont typeface="Arial"/>
              <a:buChar char="⚬"/>
            </a:pPr>
            <a:r>
              <a:rPr lang="en-US" sz="24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METIS helps balance load and reduce communication overhead.</a:t>
            </a:r>
          </a:p>
          <a:p>
            <a:pPr algn="l">
              <a:lnSpc>
                <a:spcPts val="3999"/>
              </a:lnSpc>
            </a:pPr>
          </a:p>
          <a:p>
            <a:pPr algn="l">
              <a:lnSpc>
                <a:spcPts val="3999"/>
              </a:lnSpc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2717021" y="-2013837"/>
            <a:ext cx="21100402" cy="13214127"/>
          </a:xfrm>
          <a:custGeom>
            <a:avLst/>
            <a:gdLst/>
            <a:ahLst/>
            <a:cxnLst/>
            <a:rect r="r" b="b" t="t" l="l"/>
            <a:pathLst>
              <a:path h="13214127" w="21100402">
                <a:moveTo>
                  <a:pt x="21100402" y="13214127"/>
                </a:moveTo>
                <a:lnTo>
                  <a:pt x="0" y="13214127"/>
                </a:lnTo>
                <a:lnTo>
                  <a:pt x="0" y="0"/>
                </a:lnTo>
                <a:lnTo>
                  <a:pt x="21100402" y="0"/>
                </a:lnTo>
                <a:lnTo>
                  <a:pt x="21100402" y="13214127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-6759867">
            <a:off x="-8608922" y="629676"/>
            <a:ext cx="21100402" cy="13214127"/>
          </a:xfrm>
          <a:custGeom>
            <a:avLst/>
            <a:gdLst/>
            <a:ahLst/>
            <a:cxnLst/>
            <a:rect r="r" b="b" t="t" l="l"/>
            <a:pathLst>
              <a:path h="13214127" w="21100402">
                <a:moveTo>
                  <a:pt x="21100402" y="13214127"/>
                </a:moveTo>
                <a:lnTo>
                  <a:pt x="0" y="13214127"/>
                </a:lnTo>
                <a:lnTo>
                  <a:pt x="0" y="0"/>
                </a:lnTo>
                <a:lnTo>
                  <a:pt x="21100402" y="0"/>
                </a:lnTo>
                <a:lnTo>
                  <a:pt x="21100402" y="13214127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9205315">
            <a:off x="10308261" y="-3086100"/>
            <a:ext cx="9212239" cy="8229600"/>
          </a:xfrm>
          <a:custGeom>
            <a:avLst/>
            <a:gdLst/>
            <a:ahLst/>
            <a:cxnLst/>
            <a:rect r="r" b="b" t="t" l="l"/>
            <a:pathLst>
              <a:path h="8229600" w="9212239">
                <a:moveTo>
                  <a:pt x="0" y="0"/>
                </a:moveTo>
                <a:lnTo>
                  <a:pt x="9212239" y="0"/>
                </a:lnTo>
                <a:lnTo>
                  <a:pt x="921223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2464328"/>
            <a:ext cx="15679658" cy="7035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9" indent="-269875" lvl="1">
              <a:lnSpc>
                <a:spcPts val="3999"/>
              </a:lnSpc>
              <a:buFont typeface="Arial"/>
              <a:buChar char="•"/>
            </a:pPr>
            <a:r>
              <a:rPr lang="en-US" b="true" sz="249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Scalability Issues:</a:t>
            </a:r>
          </a:p>
          <a:p>
            <a:pPr algn="l" marL="1079499" indent="-359833" lvl="2">
              <a:lnSpc>
                <a:spcPts val="3999"/>
              </a:lnSpc>
              <a:buFont typeface="Arial"/>
              <a:buChar char="⚬"/>
            </a:pPr>
            <a:r>
              <a:rPr lang="en-US" sz="24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Exponential growth of vertices with increasing n</a:t>
            </a:r>
          </a:p>
          <a:p>
            <a:pPr algn="l" marL="1079499" indent="-359833" lvl="2">
              <a:lnSpc>
                <a:spcPts val="3999"/>
              </a:lnSpc>
              <a:buFont typeface="Arial"/>
              <a:buChar char="⚬"/>
            </a:pPr>
            <a:r>
              <a:rPr lang="en-US" sz="24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Memory limitations for large networks</a:t>
            </a:r>
          </a:p>
          <a:p>
            <a:pPr algn="l">
              <a:lnSpc>
                <a:spcPts val="3999"/>
              </a:lnSpc>
            </a:pPr>
          </a:p>
          <a:p>
            <a:pPr algn="l" marL="539749" indent="-269875" lvl="1">
              <a:lnSpc>
                <a:spcPts val="3999"/>
              </a:lnSpc>
              <a:buFont typeface="Arial"/>
              <a:buChar char="•"/>
            </a:pPr>
            <a:r>
              <a:rPr lang="en-US" b="true" sz="249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Communication Overhead:</a:t>
            </a:r>
          </a:p>
          <a:p>
            <a:pPr algn="l" marL="1079499" indent="-359833" lvl="2">
              <a:lnSpc>
                <a:spcPts val="3999"/>
              </a:lnSpc>
              <a:buFont typeface="Arial"/>
              <a:buChar char="⚬"/>
            </a:pPr>
            <a:r>
              <a:rPr lang="en-US" sz="24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Boundary vertices require mess</a:t>
            </a:r>
            <a:r>
              <a:rPr lang="en-US" sz="24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age</a:t>
            </a:r>
            <a:r>
              <a:rPr lang="en-US" sz="24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pa</a:t>
            </a:r>
            <a:r>
              <a:rPr lang="en-US" sz="24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</a:t>
            </a:r>
            <a:r>
              <a:rPr lang="en-US" sz="24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sing</a:t>
            </a:r>
          </a:p>
          <a:p>
            <a:pPr algn="l" marL="1079499" indent="-359833" lvl="2">
              <a:lnSpc>
                <a:spcPts val="3999"/>
              </a:lnSpc>
              <a:buFont typeface="Arial"/>
              <a:buChar char="⚬"/>
            </a:pPr>
            <a:r>
              <a:rPr lang="en-US" sz="24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Potential for communication bottlenecks</a:t>
            </a:r>
          </a:p>
          <a:p>
            <a:pPr algn="l">
              <a:lnSpc>
                <a:spcPts val="3999"/>
              </a:lnSpc>
            </a:pPr>
          </a:p>
          <a:p>
            <a:pPr algn="l" marL="539749" indent="-269875" lvl="1">
              <a:lnSpc>
                <a:spcPts val="3999"/>
              </a:lnSpc>
              <a:buFont typeface="Arial"/>
              <a:buChar char="•"/>
            </a:pPr>
            <a:r>
              <a:rPr lang="en-US" b="true" sz="249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Load</a:t>
            </a:r>
            <a:r>
              <a:rPr lang="en-US" b="true" sz="249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I</a:t>
            </a:r>
            <a:r>
              <a:rPr lang="en-US" b="true" sz="249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mb</a:t>
            </a:r>
            <a:r>
              <a:rPr lang="en-US" b="true" sz="249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</a:t>
            </a:r>
            <a:r>
              <a:rPr lang="en-US" b="true" sz="249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lanc</a:t>
            </a:r>
            <a:r>
              <a:rPr lang="en-US" b="true" sz="249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e:</a:t>
            </a:r>
          </a:p>
          <a:p>
            <a:pPr algn="l" marL="1079499" indent="-359833" lvl="2">
              <a:lnSpc>
                <a:spcPts val="3999"/>
              </a:lnSpc>
              <a:buFont typeface="Arial"/>
              <a:buChar char="⚬"/>
            </a:pPr>
            <a:r>
              <a:rPr lang="en-US" sz="24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Uneven distribution of workload across processes</a:t>
            </a:r>
          </a:p>
          <a:p>
            <a:pPr algn="l" marL="1079499" indent="-359833" lvl="2">
              <a:lnSpc>
                <a:spcPts val="3999"/>
              </a:lnSpc>
              <a:buFont typeface="Arial"/>
              <a:buChar char="⚬"/>
            </a:pPr>
            <a:r>
              <a:rPr lang="en-US" sz="24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Varying computational requirements at different tree levels</a:t>
            </a:r>
          </a:p>
          <a:p>
            <a:pPr algn="l">
              <a:lnSpc>
                <a:spcPts val="3999"/>
              </a:lnSpc>
            </a:pPr>
          </a:p>
          <a:p>
            <a:pPr algn="l" marL="539749" indent="-269875" lvl="1">
              <a:lnSpc>
                <a:spcPts val="3999"/>
              </a:lnSpc>
              <a:buFont typeface="Arial"/>
              <a:buChar char="•"/>
            </a:pPr>
            <a:r>
              <a:rPr lang="en-US" b="true" sz="249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Logical Challenges</a:t>
            </a:r>
            <a:r>
              <a:rPr lang="en-US" b="true" sz="249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:</a:t>
            </a:r>
          </a:p>
          <a:p>
            <a:pPr algn="l" marL="1079499" indent="-359833" lvl="2">
              <a:lnSpc>
                <a:spcPts val="3999"/>
              </a:lnSpc>
              <a:buFont typeface="Arial"/>
              <a:buChar char="⚬"/>
            </a:pPr>
            <a:r>
              <a:rPr lang="en-US" sz="24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Ensure the independence of trees while maintaining parallelism.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23425" y="1257020"/>
            <a:ext cx="16035875" cy="10075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99"/>
              </a:lnSpc>
            </a:pPr>
            <a:r>
              <a:rPr lang="en-US" sz="6229" b="true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The Parallelization Challenges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DAGlLuD_bM0</dc:identifier>
  <dcterms:modified xsi:type="dcterms:W3CDTF">2011-08-01T06:04:30Z</dcterms:modified>
  <cp:revision>1</cp:revision>
  <dc:title>PDC - Presentation</dc:title>
</cp:coreProperties>
</file>